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3" r:id="rId8"/>
    <p:sldId id="262"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FF6347"/>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810" autoAdjust="0"/>
    <p:restoredTop sz="94662" autoAdjust="0"/>
  </p:normalViewPr>
  <p:slideViewPr>
    <p:cSldViewPr snapToGrid="0">
      <p:cViewPr varScale="1">
        <p:scale>
          <a:sx n="107" d="100"/>
          <a:sy n="107" d="100"/>
        </p:scale>
        <p:origin x="1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EAEC5-CF6A-3C8F-E41F-C891577EAE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4F43C8-A0B1-98A8-6194-4414F589E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D6A01-4FE3-C04C-406D-8106F5D4BFB5}"/>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E26F741B-A434-476D-77FA-FCE28C98F22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1F3B75B-50B6-95F6-58E4-9AFCF86AB76D}"/>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39907691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4B4CC-65BF-4247-3B48-26956547A6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301BE6B-14CD-8EF2-C32C-C206234B2E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94D40-40E0-33C0-BF3F-C0A85FE32656}"/>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7AFA965E-AC1E-7E56-4D25-457A2AB0843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7504DC1-3A30-448F-1DB8-253C0F0F3552}"/>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2500464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978FB7-5B0F-6A6E-AF8C-3DB6651065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FDF4B5-95F0-89FD-2393-D0156262EA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7BAD6A-22C4-81A5-EE84-EF370007500B}"/>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99B20BF4-7A9B-54BA-13EA-DDEA8DA4B74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F98DD33-B415-11D6-D69A-036F6448395F}"/>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1879770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DF671-F51C-B4C8-F458-DDE0221A8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C5ED8A-460D-AC7E-51FA-2163AB0D47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9BB839-8320-1157-0CD9-647A13621AF0}"/>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B7B6FB87-6E55-0C75-C889-6B36ECFE503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E515C4-8382-513F-A8C6-1B1378ECF8B3}"/>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3263384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04B1E-1A27-6D42-F218-46DB9EA1F1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0F978A-186D-BC14-1DC7-615A47957D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4EC6C2-D2BA-B2BA-28D6-7BB245DCE58F}"/>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C4944A6D-4A32-7301-9764-DD524EA1C5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C8FD10-1E3C-6CD8-9484-B8B768AF32B6}"/>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1079723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20A68-ECE3-DE65-F2B4-7EF3DE59D0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34C1BC-BA7D-1DB6-5528-8EBC6C3014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918573-D655-BBA2-5846-2DE901E7E0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FDAF50-801C-21AB-76AD-CC8443AFC674}"/>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6" name="Footer Placeholder 5">
            <a:extLst>
              <a:ext uri="{FF2B5EF4-FFF2-40B4-BE49-F238E27FC236}">
                <a16:creationId xmlns:a16="http://schemas.microsoft.com/office/drawing/2014/main" id="{CECF812F-C08E-90D1-1332-5E0E806C75D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6B1E3CB-9E11-8682-6D44-FFAE7F4947FA}"/>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2418987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110B1-C8E1-F5C1-AE44-A305807BA1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98268C-736A-2F9F-E30A-D6167F8F83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C5DD8D-DFCD-4FEC-987D-15C7ADE80E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3F6C0E-530A-8A4E-066C-C8D2DD0F7F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3DDE2C-86B3-4FA5-F7F2-01F61BF765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478F3-9E5B-F95E-8346-D485FCE04032}"/>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8" name="Footer Placeholder 7">
            <a:extLst>
              <a:ext uri="{FF2B5EF4-FFF2-40B4-BE49-F238E27FC236}">
                <a16:creationId xmlns:a16="http://schemas.microsoft.com/office/drawing/2014/main" id="{CB921F96-00BB-FB38-97B9-9B859624945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3E0E3C0-2192-ED3D-4F20-B615E31E0633}"/>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750491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5E3A-47B9-ABD4-0F0A-585022FF3F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1EBD8D-F78E-608C-A566-984940D5454C}"/>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4" name="Footer Placeholder 3">
            <a:extLst>
              <a:ext uri="{FF2B5EF4-FFF2-40B4-BE49-F238E27FC236}">
                <a16:creationId xmlns:a16="http://schemas.microsoft.com/office/drawing/2014/main" id="{35F2BAF3-B379-E736-93C3-0F84B85E3C01}"/>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F7C53D9-6BA7-0DB8-4F30-D8956662A501}"/>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493360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2E0A3-018E-C3B5-EEE8-1CC6143AED9D}"/>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3" name="Footer Placeholder 2">
            <a:extLst>
              <a:ext uri="{FF2B5EF4-FFF2-40B4-BE49-F238E27FC236}">
                <a16:creationId xmlns:a16="http://schemas.microsoft.com/office/drawing/2014/main" id="{321CC73B-E52F-8A86-CA6F-ECF9B52664A3}"/>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957F096-879C-3B30-0162-3D2A37C4189B}"/>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2883064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BA351-44F0-93AD-E31E-BBE75415CD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06D696-D549-89A9-511A-0345F01810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7E0133-B10C-0B69-4ABF-C26673610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603541-9A36-04CC-7D80-336C2A06E95D}"/>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6" name="Footer Placeholder 5">
            <a:extLst>
              <a:ext uri="{FF2B5EF4-FFF2-40B4-BE49-F238E27FC236}">
                <a16:creationId xmlns:a16="http://schemas.microsoft.com/office/drawing/2014/main" id="{2DC0D21A-17AD-92C4-E132-FDCE7C9C8EA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447F4A-AF2B-E5E5-F77B-EEF61223F28B}"/>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1204259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5AC06-40A2-8823-A653-39C934CD53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5F01D-1ECA-7711-3137-75458B2296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E4503DE6-9881-09E9-6300-D3644D08F9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7F55C-00C8-AD63-6265-9600B3D21D23}"/>
              </a:ext>
            </a:extLst>
          </p:cNvPr>
          <p:cNvSpPr>
            <a:spLocks noGrp="1"/>
          </p:cNvSpPr>
          <p:nvPr>
            <p:ph type="dt" sz="half" idx="10"/>
          </p:nvPr>
        </p:nvSpPr>
        <p:spPr/>
        <p:txBody>
          <a:bodyPr/>
          <a:lstStyle/>
          <a:p>
            <a:fld id="{F2622AB9-8415-40C9-A103-5C524135724C}" type="datetimeFigureOut">
              <a:rPr lang="en-US" smtClean="0"/>
              <a:t>1/1/2023</a:t>
            </a:fld>
            <a:endParaRPr lang="en-US" dirty="0"/>
          </a:p>
        </p:txBody>
      </p:sp>
      <p:sp>
        <p:nvSpPr>
          <p:cNvPr id="6" name="Footer Placeholder 5">
            <a:extLst>
              <a:ext uri="{FF2B5EF4-FFF2-40B4-BE49-F238E27FC236}">
                <a16:creationId xmlns:a16="http://schemas.microsoft.com/office/drawing/2014/main" id="{BBAA5A2C-E03F-8B93-4585-E88151B257F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FB3B2CA-6E96-35AD-CD7A-0751BF44F224}"/>
              </a:ext>
            </a:extLst>
          </p:cNvPr>
          <p:cNvSpPr>
            <a:spLocks noGrp="1"/>
          </p:cNvSpPr>
          <p:nvPr>
            <p:ph type="sldNum" sz="quarter" idx="12"/>
          </p:nvPr>
        </p:nvSpPr>
        <p:spPr/>
        <p:txBody>
          <a:bodyPr/>
          <a:lstStyle/>
          <a:p>
            <a:fld id="{E99EC396-3611-45D4-91EE-4FF862B37F13}" type="slidenum">
              <a:rPr lang="en-US" smtClean="0"/>
              <a:t>‹#›</a:t>
            </a:fld>
            <a:endParaRPr lang="en-US" dirty="0"/>
          </a:p>
        </p:txBody>
      </p:sp>
    </p:spTree>
    <p:extLst>
      <p:ext uri="{BB962C8B-B14F-4D97-AF65-F5344CB8AC3E}">
        <p14:creationId xmlns:p14="http://schemas.microsoft.com/office/powerpoint/2010/main" val="231524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FB26A0-920E-9641-720F-9C205EDE1E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5AD18C-73ED-6D79-4457-842FD8905E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D03F9-26FF-A13E-6A90-A65FC7051A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622AB9-8415-40C9-A103-5C524135724C}" type="datetimeFigureOut">
              <a:rPr lang="en-US" smtClean="0"/>
              <a:t>1/1/2023</a:t>
            </a:fld>
            <a:endParaRPr lang="en-US" dirty="0"/>
          </a:p>
        </p:txBody>
      </p:sp>
      <p:sp>
        <p:nvSpPr>
          <p:cNvPr id="5" name="Footer Placeholder 4">
            <a:extLst>
              <a:ext uri="{FF2B5EF4-FFF2-40B4-BE49-F238E27FC236}">
                <a16:creationId xmlns:a16="http://schemas.microsoft.com/office/drawing/2014/main" id="{E24EC7DF-FFC2-300F-6BCC-FD807F12C4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B969F89-8076-FA39-1B8A-94F3765EE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EC396-3611-45D4-91EE-4FF862B37F13}" type="slidenum">
              <a:rPr lang="en-US" smtClean="0"/>
              <a:t>‹#›</a:t>
            </a:fld>
            <a:endParaRPr lang="en-US" dirty="0"/>
          </a:p>
        </p:txBody>
      </p:sp>
    </p:spTree>
    <p:extLst>
      <p:ext uri="{BB962C8B-B14F-4D97-AF65-F5344CB8AC3E}">
        <p14:creationId xmlns:p14="http://schemas.microsoft.com/office/powerpoint/2010/main" val="23306109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r.wikipedia.org/wiki/Pisagor%27un_Adalet_Kupas%C4%B1"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61CA86EC-6780-B93E-E6B2-F2232496F42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28600"/>
            <a:ext cx="12192000" cy="7315200"/>
          </a:xfrm>
          <a:prstGeom prst="rect">
            <a:avLst/>
          </a:prstGeom>
        </p:spPr>
      </p:pic>
    </p:spTree>
    <p:extLst>
      <p:ext uri="{BB962C8B-B14F-4D97-AF65-F5344CB8AC3E}">
        <p14:creationId xmlns:p14="http://schemas.microsoft.com/office/powerpoint/2010/main" val="929780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C5F47D-6BCF-23DC-17CB-F06F7D3FAF1A}"/>
              </a:ext>
            </a:extLst>
          </p:cNvPr>
          <p:cNvSpPr txBox="1"/>
          <p:nvPr/>
        </p:nvSpPr>
        <p:spPr>
          <a:xfrm>
            <a:off x="3016110" y="931565"/>
            <a:ext cx="6159780" cy="1754326"/>
          </a:xfrm>
          <a:prstGeom prst="rect">
            <a:avLst/>
          </a:prstGeom>
          <a:noFill/>
        </p:spPr>
        <p:txBody>
          <a:bodyPr wrap="square" rtlCol="0">
            <a:spAutoFit/>
          </a:bodyPr>
          <a:lstStyle/>
          <a:p>
            <a:pPr>
              <a:buClr>
                <a:srgbClr val="FF6347"/>
              </a:buClr>
            </a:pPr>
            <a:r>
              <a:rPr lang="en-US" dirty="0" err="1">
                <a:solidFill>
                  <a:schemeClr val="bg1"/>
                </a:solidFill>
                <a:latin typeface="Consolas" panose="020B0609020204030204" pitchFamily="49" charset="0"/>
              </a:rPr>
              <a:t>Kiraplar</a:t>
            </a:r>
            <a:r>
              <a:rPr lang="en-US" dirty="0">
                <a:solidFill>
                  <a:schemeClr val="bg1"/>
                </a:solidFill>
                <a:latin typeface="Consolas" panose="020B0609020204030204" pitchFamily="49" charset="0"/>
              </a:rPr>
              <a:t>:</a:t>
            </a:r>
          </a:p>
          <a:p>
            <a:pPr>
              <a:buClr>
                <a:srgbClr val="FF6347"/>
              </a:buClr>
            </a:pPr>
            <a:r>
              <a:rPr lang="en-US" dirty="0">
                <a:solidFill>
                  <a:schemeClr val="bg1"/>
                </a:solidFill>
                <a:latin typeface="Consolas" panose="020B0609020204030204" pitchFamily="49" charset="0"/>
              </a:rPr>
              <a:t>Russel, </a:t>
            </a:r>
            <a:r>
              <a:rPr lang="en-US" dirty="0" err="1">
                <a:solidFill>
                  <a:schemeClr val="bg1"/>
                </a:solidFill>
                <a:latin typeface="Consolas" panose="020B0609020204030204" pitchFamily="49" charset="0"/>
              </a:rPr>
              <a:t>Bertand</a:t>
            </a:r>
            <a:r>
              <a:rPr lang="en-US" dirty="0">
                <a:solidFill>
                  <a:schemeClr val="bg1"/>
                </a:solidFill>
                <a:latin typeface="Consolas" panose="020B0609020204030204" pitchFamily="49" charset="0"/>
              </a:rPr>
              <a:t> - </a:t>
            </a:r>
            <a:r>
              <a:rPr lang="en-US" dirty="0" err="1">
                <a:solidFill>
                  <a:schemeClr val="bg1"/>
                </a:solidFill>
                <a:latin typeface="Consolas" panose="020B0609020204030204" pitchFamily="49" charset="0"/>
              </a:rPr>
              <a:t>Batı</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Felsefesi</a:t>
            </a:r>
            <a:r>
              <a:rPr lang="en-US" dirty="0">
                <a:solidFill>
                  <a:schemeClr val="bg1"/>
                </a:solidFill>
                <a:latin typeface="Consolas" panose="020B0609020204030204" pitchFamily="49" charset="0"/>
              </a:rPr>
              <a:t> </a:t>
            </a:r>
            <a:r>
              <a:rPr lang="en-US" dirty="0" err="1">
                <a:solidFill>
                  <a:schemeClr val="bg1"/>
                </a:solidFill>
                <a:latin typeface="Consolas" panose="020B0609020204030204" pitchFamily="49" charset="0"/>
              </a:rPr>
              <a:t>Tarihi</a:t>
            </a:r>
            <a:r>
              <a:rPr lang="en-US" dirty="0">
                <a:solidFill>
                  <a:schemeClr val="bg1"/>
                </a:solidFill>
                <a:latin typeface="Consolas" panose="020B0609020204030204" pitchFamily="49" charset="0"/>
              </a:rPr>
              <a:t> 1. </a:t>
            </a:r>
            <a:r>
              <a:rPr lang="en-US" dirty="0" err="1">
                <a:solidFill>
                  <a:schemeClr val="bg1"/>
                </a:solidFill>
                <a:latin typeface="Consolas" panose="020B0609020204030204" pitchFamily="49" charset="0"/>
              </a:rPr>
              <a:t>Cilt</a:t>
            </a:r>
            <a:endParaRPr lang="en-US" dirty="0">
              <a:solidFill>
                <a:schemeClr val="bg1"/>
              </a:solidFill>
              <a:latin typeface="Consolas" panose="020B0609020204030204" pitchFamily="49" charset="0"/>
            </a:endParaRPr>
          </a:p>
          <a:p>
            <a:pPr>
              <a:buClr>
                <a:srgbClr val="FF6347"/>
              </a:buClr>
            </a:pPr>
            <a:r>
              <a:rPr lang="en-US" dirty="0" err="1">
                <a:solidFill>
                  <a:schemeClr val="bg1"/>
                </a:solidFill>
                <a:latin typeface="Consolas" panose="020B0609020204030204" pitchFamily="49" charset="0"/>
              </a:rPr>
              <a:t>Tarih</a:t>
            </a:r>
            <a:r>
              <a:rPr lang="en-US" dirty="0">
                <a:solidFill>
                  <a:schemeClr val="bg1"/>
                </a:solidFill>
                <a:latin typeface="Consolas" panose="020B0609020204030204" pitchFamily="49" charset="0"/>
              </a:rPr>
              <a:t> I (1931)</a:t>
            </a:r>
          </a:p>
          <a:p>
            <a:pPr>
              <a:buClr>
                <a:srgbClr val="FF6347"/>
              </a:buClr>
            </a:pPr>
            <a:endParaRPr lang="en-US" dirty="0">
              <a:solidFill>
                <a:schemeClr val="bg1"/>
              </a:solidFill>
              <a:latin typeface="Consolas" panose="020B0609020204030204" pitchFamily="49" charset="0"/>
            </a:endParaRPr>
          </a:p>
          <a:p>
            <a:pPr>
              <a:buClr>
                <a:srgbClr val="FF6347"/>
              </a:buClr>
            </a:pPr>
            <a:r>
              <a:rPr lang="en-US" dirty="0" err="1">
                <a:solidFill>
                  <a:schemeClr val="bg1"/>
                </a:solidFill>
                <a:latin typeface="Consolas" panose="020B0609020204030204" pitchFamily="49" charset="0"/>
              </a:rPr>
              <a:t>Bağlantılar</a:t>
            </a:r>
            <a:r>
              <a:rPr lang="en-US" dirty="0">
                <a:solidFill>
                  <a:schemeClr val="bg1"/>
                </a:solidFill>
                <a:latin typeface="Consolas" panose="020B0609020204030204" pitchFamily="49" charset="0"/>
              </a:rPr>
              <a:t>:</a:t>
            </a:r>
          </a:p>
          <a:p>
            <a:pPr>
              <a:buClr>
                <a:srgbClr val="FF6347"/>
              </a:buClr>
            </a:pPr>
            <a:r>
              <a:rPr lang="en-US" dirty="0" err="1">
                <a:solidFill>
                  <a:srgbClr val="00B0F0"/>
                </a:solidFill>
                <a:latin typeface="Consolas" panose="020B0609020204030204" pitchFamily="49" charset="0"/>
                <a:hlinkClick r:id="rId2">
                  <a:extLst>
                    <a:ext uri="{A12FA001-AC4F-418D-AE19-62706E023703}">
                      <ahyp:hlinkClr xmlns:ahyp="http://schemas.microsoft.com/office/drawing/2018/hyperlinkcolor" val="tx"/>
                    </a:ext>
                  </a:extLst>
                </a:hlinkClick>
              </a:rPr>
              <a:t>Pisagor’un</a:t>
            </a:r>
            <a:r>
              <a:rPr lang="en-US" dirty="0">
                <a:solidFill>
                  <a:srgbClr val="00B0F0"/>
                </a:solidFill>
                <a:latin typeface="Consolas" panose="020B0609020204030204" pitchFamily="49" charset="0"/>
                <a:hlinkClick r:id="rId2">
                  <a:extLst>
                    <a:ext uri="{A12FA001-AC4F-418D-AE19-62706E023703}">
                      <ahyp:hlinkClr xmlns:ahyp="http://schemas.microsoft.com/office/drawing/2018/hyperlinkcolor" val="tx"/>
                    </a:ext>
                  </a:extLst>
                </a:hlinkClick>
              </a:rPr>
              <a:t> </a:t>
            </a:r>
            <a:r>
              <a:rPr lang="en-US" dirty="0" err="1">
                <a:solidFill>
                  <a:srgbClr val="00B0F0"/>
                </a:solidFill>
                <a:latin typeface="Consolas" panose="020B0609020204030204" pitchFamily="49" charset="0"/>
                <a:hlinkClick r:id="rId2">
                  <a:extLst>
                    <a:ext uri="{A12FA001-AC4F-418D-AE19-62706E023703}">
                      <ahyp:hlinkClr xmlns:ahyp="http://schemas.microsoft.com/office/drawing/2018/hyperlinkcolor" val="tx"/>
                    </a:ext>
                  </a:extLst>
                </a:hlinkClick>
              </a:rPr>
              <a:t>Adalet</a:t>
            </a:r>
            <a:r>
              <a:rPr lang="en-US" dirty="0">
                <a:solidFill>
                  <a:srgbClr val="00B0F0"/>
                </a:solidFill>
                <a:latin typeface="Consolas" panose="020B0609020204030204" pitchFamily="49" charset="0"/>
                <a:hlinkClick r:id="rId2">
                  <a:extLst>
                    <a:ext uri="{A12FA001-AC4F-418D-AE19-62706E023703}">
                      <ahyp:hlinkClr xmlns:ahyp="http://schemas.microsoft.com/office/drawing/2018/hyperlinkcolor" val="tx"/>
                    </a:ext>
                  </a:extLst>
                </a:hlinkClick>
              </a:rPr>
              <a:t> </a:t>
            </a:r>
            <a:r>
              <a:rPr lang="en-US" dirty="0" err="1">
                <a:solidFill>
                  <a:srgbClr val="00B0F0"/>
                </a:solidFill>
                <a:latin typeface="Consolas" panose="020B0609020204030204" pitchFamily="49" charset="0"/>
                <a:hlinkClick r:id="rId2">
                  <a:extLst>
                    <a:ext uri="{A12FA001-AC4F-418D-AE19-62706E023703}">
                      <ahyp:hlinkClr xmlns:ahyp="http://schemas.microsoft.com/office/drawing/2018/hyperlinkcolor" val="tx"/>
                    </a:ext>
                  </a:extLst>
                </a:hlinkClick>
              </a:rPr>
              <a:t>Kupası</a:t>
            </a:r>
            <a:endParaRPr lang="en-US" dirty="0">
              <a:solidFill>
                <a:srgbClr val="00B0F0"/>
              </a:solidFill>
              <a:latin typeface="Consolas" panose="020B0609020204030204" pitchFamily="49" charset="0"/>
            </a:endParaRPr>
          </a:p>
        </p:txBody>
      </p:sp>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en-US" sz="2400" dirty="0" err="1">
                <a:solidFill>
                  <a:srgbClr val="FF6347"/>
                </a:solidFill>
                <a:latin typeface="Consolas" panose="020B0609020204030204" pitchFamily="49" charset="0"/>
              </a:rPr>
              <a:t>Kaynakça</a:t>
            </a:r>
            <a:endParaRPr lang="en-US" sz="2400" dirty="0">
              <a:solidFill>
                <a:srgbClr val="FF6347"/>
              </a:solidFill>
              <a:latin typeface="Consolas" panose="020B0609020204030204" pitchFamily="49" charset="0"/>
            </a:endParaRPr>
          </a:p>
        </p:txBody>
      </p:sp>
    </p:spTree>
    <p:extLst>
      <p:ext uri="{BB962C8B-B14F-4D97-AF65-F5344CB8AC3E}">
        <p14:creationId xmlns:p14="http://schemas.microsoft.com/office/powerpoint/2010/main" val="1709494527"/>
      </p:ext>
    </p:extLst>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2AB36BAC-944E-EBAD-B142-2E6B72B086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7319" y="403518"/>
            <a:ext cx="4856163" cy="5339764"/>
          </a:xfrm>
          <a:prstGeom prst="rect">
            <a:avLst/>
          </a:prstGeom>
        </p:spPr>
      </p:pic>
      <p:pic>
        <p:nvPicPr>
          <p:cNvPr id="1028" name="Picture 4">
            <a:extLst>
              <a:ext uri="{FF2B5EF4-FFF2-40B4-BE49-F238E27FC236}">
                <a16:creationId xmlns:a16="http://schemas.microsoft.com/office/drawing/2014/main" id="{D11E3B93-63E2-0D37-103F-8D7F2C0EC9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118" r="22935"/>
          <a:stretch/>
        </p:blipFill>
        <p:spPr bwMode="auto">
          <a:xfrm>
            <a:off x="7292181" y="1225550"/>
            <a:ext cx="3479800" cy="3695700"/>
          </a:xfrm>
          <a:prstGeom prst="rect">
            <a:avLst/>
          </a:prstGeom>
          <a:noFill/>
          <a:effectLst>
            <a:softEdge rad="0"/>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DC54793-91B2-0DD3-650A-47CD79A63A8F}"/>
              </a:ext>
            </a:extLst>
          </p:cNvPr>
          <p:cNvSpPr txBox="1"/>
          <p:nvPr/>
        </p:nvSpPr>
        <p:spPr>
          <a:xfrm>
            <a:off x="4692650" y="6071581"/>
            <a:ext cx="2806700" cy="461665"/>
          </a:xfrm>
          <a:prstGeom prst="rect">
            <a:avLst/>
          </a:prstGeom>
          <a:noFill/>
        </p:spPr>
        <p:txBody>
          <a:bodyPr wrap="square" rtlCol="0">
            <a:spAutoFit/>
          </a:bodyPr>
          <a:lstStyle/>
          <a:p>
            <a:pPr algn="ctr"/>
            <a:r>
              <a:rPr lang="tr-TR" sz="2400" dirty="0">
                <a:solidFill>
                  <a:srgbClr val="FF6347"/>
                </a:solidFill>
                <a:latin typeface="Consolas" panose="020B0609020204030204" pitchFamily="49" charset="0"/>
              </a:rPr>
              <a:t>Pisagor</a:t>
            </a:r>
            <a:r>
              <a:rPr lang="en-US" sz="2400" dirty="0">
                <a:solidFill>
                  <a:srgbClr val="FF6347"/>
                </a:solidFill>
                <a:latin typeface="Consolas" panose="020B0609020204030204" pitchFamily="49" charset="0"/>
              </a:rPr>
              <a:t> </a:t>
            </a:r>
            <a:r>
              <a:rPr lang="tr-TR" sz="2400" dirty="0">
                <a:solidFill>
                  <a:srgbClr val="FF6347"/>
                </a:solidFill>
                <a:latin typeface="Consolas" panose="020B0609020204030204" pitchFamily="49" charset="0"/>
              </a:rPr>
              <a:t>Teoremi</a:t>
            </a:r>
          </a:p>
        </p:txBody>
      </p:sp>
    </p:spTree>
    <p:extLst>
      <p:ext uri="{BB962C8B-B14F-4D97-AF65-F5344CB8AC3E}">
        <p14:creationId xmlns:p14="http://schemas.microsoft.com/office/powerpoint/2010/main" val="290529276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747537D3-8EF8-15C1-6333-51AE3BFE6F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12192000" cy="8128000"/>
          </a:xfrm>
          <a:prstGeom prst="rect">
            <a:avLst/>
          </a:prstGeom>
        </p:spPr>
      </p:pic>
      <p:sp>
        <p:nvSpPr>
          <p:cNvPr id="4" name="TextBox 3">
            <a:extLst>
              <a:ext uri="{FF2B5EF4-FFF2-40B4-BE49-F238E27FC236}">
                <a16:creationId xmlns:a16="http://schemas.microsoft.com/office/drawing/2014/main" id="{992FD519-B9DA-E54A-962D-F191FEED6928}"/>
              </a:ext>
            </a:extLst>
          </p:cNvPr>
          <p:cNvSpPr txBox="1"/>
          <p:nvPr/>
        </p:nvSpPr>
        <p:spPr>
          <a:xfrm>
            <a:off x="168275" y="242050"/>
            <a:ext cx="11855450" cy="461665"/>
          </a:xfrm>
          <a:prstGeom prst="rect">
            <a:avLst/>
          </a:prstGeom>
          <a:noFill/>
        </p:spPr>
        <p:txBody>
          <a:bodyPr wrap="square" rtlCol="0">
            <a:spAutoFit/>
          </a:bodyPr>
          <a:lstStyle/>
          <a:p>
            <a:pPr algn="ctr"/>
            <a:r>
              <a:rPr lang="tr-TR" sz="2400" dirty="0">
                <a:solidFill>
                  <a:srgbClr val="FF6347"/>
                </a:solidFill>
                <a:latin typeface="Consolas" panose="020B0609020204030204" pitchFamily="49" charset="0"/>
              </a:rPr>
              <a:t>Yaşamına Genel Bir Bakış</a:t>
            </a:r>
          </a:p>
        </p:txBody>
      </p:sp>
      <p:sp>
        <p:nvSpPr>
          <p:cNvPr id="5" name="TextBox 4">
            <a:extLst>
              <a:ext uri="{FF2B5EF4-FFF2-40B4-BE49-F238E27FC236}">
                <a16:creationId xmlns:a16="http://schemas.microsoft.com/office/drawing/2014/main" id="{54C5F47D-6BCF-23DC-17CB-F06F7D3FAF1A}"/>
              </a:ext>
            </a:extLst>
          </p:cNvPr>
          <p:cNvSpPr txBox="1"/>
          <p:nvPr/>
        </p:nvSpPr>
        <p:spPr>
          <a:xfrm>
            <a:off x="168275" y="931565"/>
            <a:ext cx="11855450" cy="4247317"/>
          </a:xfrm>
          <a:prstGeom prst="rect">
            <a:avLst/>
          </a:prstGeom>
          <a:noFill/>
        </p:spPr>
        <p:txBody>
          <a:bodyPr wrap="square" rtlCol="0">
            <a:spAutoFit/>
          </a:bodyPr>
          <a:lstStyle/>
          <a:p>
            <a:r>
              <a:rPr lang="tr-TR" dirty="0">
                <a:solidFill>
                  <a:schemeClr val="bg1"/>
                </a:solidFill>
                <a:latin typeface="Consolas" panose="020B0609020204030204" pitchFamily="49" charset="0"/>
              </a:rPr>
              <a:t>  İlkçağda ve modern zamanlardaki fikri etkisiyle bu sunuma konu olan Pythagoras ya da daha yaygın bilinen adıyla Pisagor, entelektüel anlamda şu zamana kadar yaşamış en mühim kişilerden biriydi. </a:t>
            </a:r>
            <a:r>
              <a:rPr lang="tr-TR" dirty="0" err="1">
                <a:solidFill>
                  <a:schemeClr val="bg1"/>
                </a:solidFill>
                <a:latin typeface="Consolas" panose="020B0609020204030204" pitchFamily="49" charset="0"/>
              </a:rPr>
              <a:t>Ispatlayıcı</a:t>
            </a:r>
            <a:r>
              <a:rPr lang="tr-TR" dirty="0">
                <a:solidFill>
                  <a:schemeClr val="bg1"/>
                </a:solidFill>
                <a:latin typeface="Consolas" panose="020B0609020204030204" pitchFamily="49" charset="0"/>
              </a:rPr>
              <a:t> tümdengelimli anlamda matematik onunla başladı. Mistisizmi ise kendinden sonra gelecek fikir adamlarında etkisini epey gösterdi.</a:t>
            </a: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 İsa'dan önce 570'de </a:t>
            </a:r>
            <a:r>
              <a:rPr lang="tr-TR" dirty="0" err="1">
                <a:solidFill>
                  <a:schemeClr val="bg1"/>
                </a:solidFill>
                <a:latin typeface="Consolas" panose="020B0609020204030204" pitchFamily="49" charset="0"/>
              </a:rPr>
              <a:t>Samos'da</a:t>
            </a:r>
            <a:r>
              <a:rPr lang="tr-TR" dirty="0">
                <a:solidFill>
                  <a:schemeClr val="bg1"/>
                </a:solidFill>
                <a:latin typeface="Consolas" panose="020B0609020204030204" pitchFamily="49" charset="0"/>
              </a:rPr>
              <a:t> doğdu, 532 civarında yıldızı parladı. Kimisi </a:t>
            </a:r>
            <a:r>
              <a:rPr lang="tr-TR" dirty="0" err="1">
                <a:solidFill>
                  <a:schemeClr val="bg1"/>
                </a:solidFill>
                <a:latin typeface="Consolas" panose="020B0609020204030204" pitchFamily="49" charset="0"/>
              </a:rPr>
              <a:t>Mnesarkhos</a:t>
            </a:r>
            <a:r>
              <a:rPr lang="tr-TR" dirty="0">
                <a:solidFill>
                  <a:schemeClr val="bg1"/>
                </a:solidFill>
                <a:latin typeface="Consolas" panose="020B0609020204030204" pitchFamily="49" charset="0"/>
              </a:rPr>
              <a:t> adında varlıklı bir yurttaşın, kimisiyse </a:t>
            </a:r>
            <a:r>
              <a:rPr lang="tr-TR" dirty="0" err="1">
                <a:solidFill>
                  <a:schemeClr val="bg1"/>
                </a:solidFill>
                <a:latin typeface="Consolas" panose="020B0609020204030204" pitchFamily="49" charset="0"/>
              </a:rPr>
              <a:t>Tanr</a:t>
            </a:r>
            <a:r>
              <a:rPr lang="en-US" dirty="0">
                <a:solidFill>
                  <a:schemeClr val="bg1"/>
                </a:solidFill>
                <a:latin typeface="Consolas" panose="020B0609020204030204" pitchFamily="49" charset="0"/>
              </a:rPr>
              <a:t>ı</a:t>
            </a:r>
            <a:r>
              <a:rPr lang="tr-TR" dirty="0">
                <a:solidFill>
                  <a:schemeClr val="bg1"/>
                </a:solidFill>
                <a:latin typeface="Consolas" panose="020B0609020204030204" pitchFamily="49" charset="0"/>
              </a:rPr>
              <a:t> Apollon'un oğlu olduğunu söyler. Bu alternatiflerden birini seçmek size kalmış. Samos'un yönetiminden memnun değildi ve Samos'u terk etti.</a:t>
            </a:r>
            <a:r>
              <a:rPr lang="en-US" dirty="0">
                <a:solidFill>
                  <a:schemeClr val="bg1"/>
                </a:solidFill>
                <a:latin typeface="Consolas" panose="020B0609020204030204" pitchFamily="49" charset="0"/>
              </a:rPr>
              <a:t> </a:t>
            </a:r>
          </a:p>
          <a:p>
            <a:r>
              <a:rPr lang="tr-TR" dirty="0">
                <a:solidFill>
                  <a:schemeClr val="bg1"/>
                </a:solidFill>
                <a:latin typeface="Consolas" panose="020B0609020204030204" pitchFamily="49" charset="0"/>
              </a:rPr>
              <a:t>Pythagoras'ın Mısır'ı ziyaret ettiği ve bilgisinin çoğunu orada öğrendiği söylenir, ihtimal dışı değildir. İtalya'da </a:t>
            </a:r>
            <a:r>
              <a:rPr lang="tr-TR" dirty="0" err="1">
                <a:solidFill>
                  <a:schemeClr val="bg1"/>
                </a:solidFill>
                <a:latin typeface="Consolas" panose="020B0609020204030204" pitchFamily="49" charset="0"/>
              </a:rPr>
              <a:t>Kroton'a</a:t>
            </a:r>
            <a:r>
              <a:rPr lang="tr-TR" dirty="0">
                <a:solidFill>
                  <a:schemeClr val="bg1"/>
                </a:solidFill>
                <a:latin typeface="Consolas" panose="020B0609020204030204" pitchFamily="49" charset="0"/>
              </a:rPr>
              <a:t> yerleşmiştir. </a:t>
            </a:r>
            <a:r>
              <a:rPr lang="tr-TR" dirty="0" err="1">
                <a:solidFill>
                  <a:schemeClr val="bg1"/>
                </a:solidFill>
                <a:latin typeface="Consolas" panose="020B0609020204030204" pitchFamily="49" charset="0"/>
              </a:rPr>
              <a:t>Kroton'da</a:t>
            </a:r>
            <a:r>
              <a:rPr lang="tr-TR" dirty="0">
                <a:solidFill>
                  <a:schemeClr val="bg1"/>
                </a:solidFill>
                <a:latin typeface="Consolas" panose="020B0609020204030204" pitchFamily="49" charset="0"/>
              </a:rPr>
              <a:t> öğrencilerinden oluşan bir cemaat kurdu; cemaat kentte bir süre etkili oldu, ama sonunda </a:t>
            </a:r>
            <a:r>
              <a:rPr lang="tr-TR" dirty="0" err="1">
                <a:solidFill>
                  <a:schemeClr val="bg1"/>
                </a:solidFill>
                <a:latin typeface="Consolas" panose="020B0609020204030204" pitchFamily="49" charset="0"/>
              </a:rPr>
              <a:t>yu</a:t>
            </a:r>
            <a:r>
              <a:rPr lang="en-US" dirty="0">
                <a:solidFill>
                  <a:schemeClr val="bg1"/>
                </a:solidFill>
                <a:latin typeface="Consolas" panose="020B0609020204030204" pitchFamily="49" charset="0"/>
              </a:rPr>
              <a:t>r</a:t>
            </a:r>
            <a:r>
              <a:rPr lang="tr-TR" dirty="0" err="1">
                <a:solidFill>
                  <a:schemeClr val="bg1"/>
                </a:solidFill>
                <a:latin typeface="Consolas" panose="020B0609020204030204" pitchFamily="49" charset="0"/>
              </a:rPr>
              <a:t>ttaşlar</a:t>
            </a:r>
            <a:r>
              <a:rPr lang="tr-TR" dirty="0">
                <a:solidFill>
                  <a:schemeClr val="bg1"/>
                </a:solidFill>
                <a:latin typeface="Consolas" panose="020B0609020204030204" pitchFamily="49" charset="0"/>
              </a:rPr>
              <a:t> Pythagoras'ın aleyhine döndü. Pythagoras </a:t>
            </a:r>
            <a:r>
              <a:rPr lang="tr-TR" dirty="0" err="1">
                <a:solidFill>
                  <a:schemeClr val="bg1"/>
                </a:solidFill>
                <a:latin typeface="Consolas" panose="020B0609020204030204" pitchFamily="49" charset="0"/>
              </a:rPr>
              <a:t>Metapontion'a</a:t>
            </a:r>
            <a:r>
              <a:rPr lang="tr-TR" dirty="0">
                <a:solidFill>
                  <a:schemeClr val="bg1"/>
                </a:solidFill>
                <a:latin typeface="Consolas" panose="020B0609020204030204" pitchFamily="49" charset="0"/>
              </a:rPr>
              <a:t> (yine güney İtalya'da) göçtü ve orada öldü.</a:t>
            </a:r>
            <a:endParaRPr lang="en-US" dirty="0">
              <a:solidFill>
                <a:schemeClr val="bg1"/>
              </a:solidFill>
              <a:latin typeface="Consolas" panose="020B0609020204030204" pitchFamily="49" charset="0"/>
            </a:endParaRPr>
          </a:p>
          <a:p>
            <a:endParaRPr lang="en-US" dirty="0">
              <a:solidFill>
                <a:schemeClr val="bg1"/>
              </a:solidFill>
              <a:latin typeface="Consolas" panose="020B0609020204030204" pitchFamily="49" charset="0"/>
            </a:endParaRPr>
          </a:p>
          <a:p>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Efsanevi bir figüre haline geldi, fizik-ötesi güçleri olduğuna inanıldı, aynı zamanda bir matematik okulunun kurucusudur.</a:t>
            </a:r>
          </a:p>
        </p:txBody>
      </p:sp>
    </p:spTree>
    <p:extLst>
      <p:ext uri="{BB962C8B-B14F-4D97-AF65-F5344CB8AC3E}">
        <p14:creationId xmlns:p14="http://schemas.microsoft.com/office/powerpoint/2010/main" val="1391826406"/>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2FD519-B9DA-E54A-962D-F191FEED6928}"/>
              </a:ext>
            </a:extLst>
          </p:cNvPr>
          <p:cNvSpPr txBox="1"/>
          <p:nvPr/>
        </p:nvSpPr>
        <p:spPr>
          <a:xfrm>
            <a:off x="168275" y="242050"/>
            <a:ext cx="11855450" cy="461665"/>
          </a:xfrm>
          <a:prstGeom prst="rect">
            <a:avLst/>
          </a:prstGeom>
          <a:noFill/>
        </p:spPr>
        <p:txBody>
          <a:bodyPr wrap="square" rtlCol="0">
            <a:spAutoFit/>
          </a:bodyPr>
          <a:lstStyle/>
          <a:p>
            <a:pPr algn="ctr"/>
            <a:r>
              <a:rPr lang="en-US" sz="2400" dirty="0" err="1">
                <a:solidFill>
                  <a:srgbClr val="FF6347"/>
                </a:solidFill>
                <a:latin typeface="Consolas" panose="020B0609020204030204" pitchFamily="49" charset="0"/>
              </a:rPr>
              <a:t>Pythagorasçılık</a:t>
            </a:r>
            <a:endParaRPr lang="en-US" sz="2400" dirty="0">
              <a:solidFill>
                <a:srgbClr val="FF6347"/>
              </a:solidFill>
              <a:latin typeface="Consolas" panose="020B0609020204030204" pitchFamily="49" charset="0"/>
            </a:endParaRPr>
          </a:p>
        </p:txBody>
      </p:sp>
      <p:sp>
        <p:nvSpPr>
          <p:cNvPr id="6" name="TextBox 5">
            <a:extLst>
              <a:ext uri="{FF2B5EF4-FFF2-40B4-BE49-F238E27FC236}">
                <a16:creationId xmlns:a16="http://schemas.microsoft.com/office/drawing/2014/main" id="{398B8598-3012-4F9B-3D7B-D04F4283B4E7}"/>
              </a:ext>
            </a:extLst>
          </p:cNvPr>
          <p:cNvSpPr txBox="1"/>
          <p:nvPr/>
        </p:nvSpPr>
        <p:spPr>
          <a:xfrm>
            <a:off x="339097" y="1305342"/>
            <a:ext cx="3841021" cy="4247317"/>
          </a:xfrm>
          <a:prstGeom prst="rect">
            <a:avLst/>
          </a:prstGeom>
          <a:noFill/>
        </p:spPr>
        <p:txBody>
          <a:bodyPr wrap="square" rtlCol="0">
            <a:spAutoFit/>
          </a:bodyPr>
          <a:lstStyle/>
          <a:p>
            <a:r>
              <a:rPr lang="tr-TR" dirty="0">
                <a:solidFill>
                  <a:schemeClr val="bg1"/>
                </a:solidFill>
                <a:latin typeface="Consolas" panose="020B0609020204030204" pitchFamily="49" charset="0"/>
              </a:rPr>
              <a:t> Pythagoras, tarihteki en ilginç ve kafa karıştırıcı kişilerden biridir. En az tartışmalı biçimlerinde bile bize çok tuhaf bir psikoloji sunar. Ana ilkesi ruh göçü olan ve baklagiller yemeyi günah sayan bir din kurdu ve bu dini bir tarikat şeklinde cisimleştirdi. Bu tarikat bazı yerlerde Devletin kontrolünü ele geçirdi ve bir azizler yönetimi kurdu, ama günahkarlar baklagillerin özlemini çekti ve isyan etti.</a:t>
            </a:r>
          </a:p>
        </p:txBody>
      </p:sp>
      <p:pic>
        <p:nvPicPr>
          <p:cNvPr id="7" name="Graphic 6">
            <a:extLst>
              <a:ext uri="{FF2B5EF4-FFF2-40B4-BE49-F238E27FC236}">
                <a16:creationId xmlns:a16="http://schemas.microsoft.com/office/drawing/2014/main" id="{1D2C6EB4-9B6A-1719-A3D5-8FAE00E9D0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80118" y="1073476"/>
            <a:ext cx="7723030" cy="4711048"/>
          </a:xfrm>
          <a:prstGeom prst="rect">
            <a:avLst/>
          </a:prstGeom>
        </p:spPr>
      </p:pic>
    </p:spTree>
    <p:extLst>
      <p:ext uri="{BB962C8B-B14F-4D97-AF65-F5344CB8AC3E}">
        <p14:creationId xmlns:p14="http://schemas.microsoft.com/office/powerpoint/2010/main" val="4029344123"/>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F10E30-F07F-E2E8-3627-C123ECA03D2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1" y="-647700"/>
            <a:ext cx="12192000" cy="8153400"/>
          </a:xfrm>
          <a:prstGeom prst="rect">
            <a:avLst/>
          </a:prstGeom>
        </p:spPr>
      </p:pic>
      <p:sp>
        <p:nvSpPr>
          <p:cNvPr id="5" name="TextBox 4">
            <a:extLst>
              <a:ext uri="{FF2B5EF4-FFF2-40B4-BE49-F238E27FC236}">
                <a16:creationId xmlns:a16="http://schemas.microsoft.com/office/drawing/2014/main" id="{54C5F47D-6BCF-23DC-17CB-F06F7D3FAF1A}"/>
              </a:ext>
            </a:extLst>
          </p:cNvPr>
          <p:cNvSpPr txBox="1"/>
          <p:nvPr/>
        </p:nvSpPr>
        <p:spPr>
          <a:xfrm>
            <a:off x="168275" y="931565"/>
            <a:ext cx="11855450" cy="4801314"/>
          </a:xfrm>
          <a:prstGeom prst="rect">
            <a:avLst/>
          </a:prstGeom>
          <a:noFill/>
        </p:spPr>
        <p:txBody>
          <a:bodyPr wrap="square" rtlCol="0">
            <a:spAutoFit/>
          </a:bodyPr>
          <a:lstStyle/>
          <a:p>
            <a:pPr>
              <a:buClr>
                <a:srgbClr val="FF6347"/>
              </a:buClr>
            </a:pPr>
            <a:r>
              <a:rPr lang="tr-TR" dirty="0" err="1">
                <a:solidFill>
                  <a:schemeClr val="bg1"/>
                </a:solidFill>
                <a:latin typeface="Consolas" panose="020B0609020204030204" pitchFamily="49" charset="0"/>
              </a:rPr>
              <a:t>Pythagorasçılığın</a:t>
            </a:r>
            <a:r>
              <a:rPr lang="tr-TR" dirty="0">
                <a:solidFill>
                  <a:schemeClr val="bg1"/>
                </a:solidFill>
                <a:latin typeface="Consolas" panose="020B0609020204030204" pitchFamily="49" charset="0"/>
              </a:rPr>
              <a:t> bazı kuralları:</a:t>
            </a:r>
          </a:p>
          <a:p>
            <a:pPr>
              <a:buClr>
                <a:srgbClr val="FF6347"/>
              </a:buClr>
            </a:pP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Baklagillerden kaçınmak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Yere düşeni kaldırmamak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Beyaz horoza dokunmamak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Ekmeği bozmamak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Bir çubuğun üzerinden geçmemek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Ateşi demirle karıştırmamak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Bir çelengi yolmamak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Bütün ekmekten yememek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Dörtlü ölçünün üzerinde oturmamak</a:t>
            </a:r>
          </a:p>
          <a:p>
            <a:pPr marL="342900" indent="-342900">
              <a:buClr>
                <a:srgbClr val="FF6347"/>
              </a:buClr>
              <a:buFont typeface="+mj-lt"/>
              <a:buAutoNum type="arabicPeriod"/>
            </a:pPr>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Yürek yememek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Ana yollarda yürümemek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Kırlangıçların çatıyı paylaşmasına izin vermemek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Çömlek ateşten alınınca külde izini bırakmamak, külleri karıştırmak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Bir ışığın yanında aynaya bakmamak</a:t>
            </a:r>
            <a:endParaRPr lang="en-US" dirty="0">
              <a:solidFill>
                <a:schemeClr val="bg1"/>
              </a:solidFill>
              <a:latin typeface="Consolas" panose="020B0609020204030204" pitchFamily="49" charset="0"/>
            </a:endParaRPr>
          </a:p>
          <a:p>
            <a:pPr marL="342900" indent="-342900">
              <a:buClr>
                <a:srgbClr val="FF6347"/>
              </a:buClr>
              <a:buFont typeface="+mj-lt"/>
              <a:buAutoNum type="arabicPeriod"/>
            </a:pPr>
            <a:r>
              <a:rPr lang="tr-TR" dirty="0">
                <a:solidFill>
                  <a:schemeClr val="bg1"/>
                </a:solidFill>
                <a:latin typeface="Consolas" panose="020B0609020204030204" pitchFamily="49" charset="0"/>
              </a:rPr>
              <a:t> Yataktan kalkınca örtüleri dürmek, vücut izlerini gidermek</a:t>
            </a:r>
            <a:endParaRPr lang="en-US" dirty="0">
              <a:solidFill>
                <a:schemeClr val="bg1"/>
              </a:solidFill>
              <a:latin typeface="Consolas" panose="020B0609020204030204" pitchFamily="49" charset="0"/>
            </a:endParaRPr>
          </a:p>
        </p:txBody>
      </p:sp>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en-US" sz="2400" dirty="0" err="1">
                <a:solidFill>
                  <a:srgbClr val="FF6347"/>
                </a:solidFill>
                <a:latin typeface="Consolas" panose="020B0609020204030204" pitchFamily="49" charset="0"/>
              </a:rPr>
              <a:t>Pythagorasçılık</a:t>
            </a:r>
            <a:endParaRPr lang="en-US" sz="2400" dirty="0">
              <a:solidFill>
                <a:srgbClr val="FF6347"/>
              </a:solidFill>
              <a:latin typeface="Consolas" panose="020B0609020204030204" pitchFamily="49" charset="0"/>
            </a:endParaRPr>
          </a:p>
        </p:txBody>
      </p:sp>
    </p:spTree>
    <p:extLst>
      <p:ext uri="{BB962C8B-B14F-4D97-AF65-F5344CB8AC3E}">
        <p14:creationId xmlns:p14="http://schemas.microsoft.com/office/powerpoint/2010/main" val="590855247"/>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C5F47D-6BCF-23DC-17CB-F06F7D3FAF1A}"/>
              </a:ext>
            </a:extLst>
          </p:cNvPr>
          <p:cNvSpPr txBox="1"/>
          <p:nvPr/>
        </p:nvSpPr>
        <p:spPr>
          <a:xfrm>
            <a:off x="168275" y="931565"/>
            <a:ext cx="11855450" cy="2585323"/>
          </a:xfrm>
          <a:prstGeom prst="rect">
            <a:avLst/>
          </a:prstGeom>
          <a:noFill/>
        </p:spPr>
        <p:txBody>
          <a:bodyPr wrap="square" rtlCol="0">
            <a:spAutoFit/>
          </a:bodyPr>
          <a:lstStyle/>
          <a:p>
            <a:pPr>
              <a:buClr>
                <a:srgbClr val="FF6347"/>
              </a:buClr>
            </a:pPr>
            <a:r>
              <a:rPr lang="tr-TR" dirty="0">
                <a:solidFill>
                  <a:schemeClr val="bg1"/>
                </a:solidFill>
                <a:latin typeface="Consolas" panose="020B0609020204030204" pitchFamily="49" charset="0"/>
              </a:rPr>
              <a:t>Kendine yarı-ilahi bir </a:t>
            </a:r>
            <a:r>
              <a:rPr lang="en-US" dirty="0">
                <a:solidFill>
                  <a:schemeClr val="bg1"/>
                </a:solidFill>
                <a:latin typeface="Consolas" panose="020B0609020204030204" pitchFamily="49" charset="0"/>
              </a:rPr>
              <a:t>nit</a:t>
            </a:r>
            <a:r>
              <a:rPr lang="tr-TR" dirty="0">
                <a:solidFill>
                  <a:schemeClr val="bg1"/>
                </a:solidFill>
                <a:latin typeface="Consolas" panose="020B0609020204030204" pitchFamily="49" charset="0"/>
              </a:rPr>
              <a:t>elik atfettiği rivayet edilir:</a:t>
            </a:r>
          </a:p>
          <a:p>
            <a:pPr>
              <a:buClr>
                <a:srgbClr val="FF6347"/>
              </a:buClr>
            </a:pPr>
            <a:r>
              <a:rPr lang="tr-TR" dirty="0">
                <a:solidFill>
                  <a:schemeClr val="bg1"/>
                </a:solidFill>
                <a:latin typeface="Consolas" panose="020B0609020204030204" pitchFamily="49" charset="0"/>
              </a:rPr>
              <a:t>  "İnsanlar, Tanrılar ve Pythagoras gibi varlıklar vardır.  Önce, ruhun ölümsüz olduğunu, başka tür canlı varlıklara dönüştüğünü; dahası, var olan her şeyin, belli bir döngünün devinimleri içinde yeniden doğduğunu, hiçbir şeyin mutlak yeni olmadığını ve canlı doğan bütün şeyleri akraba saymak gerektiğini öretti. Hayvanlara vaaz verdiği söylenir.</a:t>
            </a:r>
          </a:p>
          <a:p>
            <a:pPr>
              <a:buClr>
                <a:srgbClr val="FF6347"/>
              </a:buClr>
            </a:pPr>
            <a:endParaRPr lang="tr-TR" dirty="0">
              <a:solidFill>
                <a:schemeClr val="bg1"/>
              </a:solidFill>
              <a:latin typeface="Consolas" panose="020B0609020204030204" pitchFamily="49" charset="0"/>
            </a:endParaRPr>
          </a:p>
          <a:p>
            <a:pPr>
              <a:buClr>
                <a:srgbClr val="FF6347"/>
              </a:buClr>
            </a:pPr>
            <a:r>
              <a:rPr lang="tr-TR" dirty="0" err="1">
                <a:solidFill>
                  <a:schemeClr val="bg1"/>
                </a:solidFill>
                <a:latin typeface="Consolas" panose="020B0609020204030204" pitchFamily="49" charset="0"/>
              </a:rPr>
              <a:t>Ksenophanes</a:t>
            </a:r>
            <a:r>
              <a:rPr lang="tr-TR" dirty="0">
                <a:solidFill>
                  <a:schemeClr val="bg1"/>
                </a:solidFill>
                <a:latin typeface="Consolas" panose="020B0609020204030204" pitchFamily="49" charset="0"/>
              </a:rPr>
              <a:t>, </a:t>
            </a:r>
            <a:r>
              <a:rPr lang="tr-TR" dirty="0" err="1">
                <a:solidFill>
                  <a:schemeClr val="bg1"/>
                </a:solidFill>
                <a:latin typeface="Consolas" panose="020B0609020204030204" pitchFamily="49" charset="0"/>
              </a:rPr>
              <a:t>Pythagorasçı</a:t>
            </a:r>
            <a:r>
              <a:rPr lang="tr-TR" dirty="0">
                <a:solidFill>
                  <a:schemeClr val="bg1"/>
                </a:solidFill>
                <a:latin typeface="Consolas" panose="020B0609020204030204" pitchFamily="49" charset="0"/>
              </a:rPr>
              <a:t> ruh göçüyle dalga geçti:</a:t>
            </a:r>
          </a:p>
          <a:p>
            <a:pPr>
              <a:buClr>
                <a:srgbClr val="FF6347"/>
              </a:buClr>
            </a:pPr>
            <a:r>
              <a:rPr lang="tr-TR" dirty="0">
                <a:solidFill>
                  <a:schemeClr val="bg1"/>
                </a:solidFill>
                <a:latin typeface="Consolas" panose="020B0609020204030204" pitchFamily="49" charset="0"/>
              </a:rPr>
              <a:t>  "Denildiğine göre, bir keresinde, bir köpek hırpalanırken (Pythagoras) oradan geçiyormuş. 'Durun,' demiş, 'vurmayın! Bir dostumun ruhudur! Sesini işitince tanıdım'</a:t>
            </a:r>
          </a:p>
        </p:txBody>
      </p:sp>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en-US" sz="2400" dirty="0" err="1">
                <a:solidFill>
                  <a:srgbClr val="FF6347"/>
                </a:solidFill>
                <a:latin typeface="Consolas" panose="020B0609020204030204" pitchFamily="49" charset="0"/>
              </a:rPr>
              <a:t>Pythagorasçılık</a:t>
            </a:r>
            <a:endParaRPr lang="en-US" sz="2400" dirty="0">
              <a:solidFill>
                <a:srgbClr val="FF6347"/>
              </a:solidFill>
              <a:latin typeface="Consolas" panose="020B0609020204030204" pitchFamily="49" charset="0"/>
            </a:endParaRPr>
          </a:p>
        </p:txBody>
      </p:sp>
      <p:pic>
        <p:nvPicPr>
          <p:cNvPr id="4" name="Graphic 3">
            <a:extLst>
              <a:ext uri="{FF2B5EF4-FFF2-40B4-BE49-F238E27FC236}">
                <a16:creationId xmlns:a16="http://schemas.microsoft.com/office/drawing/2014/main" id="{C491F522-E68C-62D8-3CDE-B013912C2B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6852" y="3852466"/>
            <a:ext cx="7198296" cy="2763484"/>
          </a:xfrm>
          <a:prstGeom prst="rect">
            <a:avLst/>
          </a:prstGeom>
        </p:spPr>
      </p:pic>
    </p:spTree>
    <p:extLst>
      <p:ext uri="{BB962C8B-B14F-4D97-AF65-F5344CB8AC3E}">
        <p14:creationId xmlns:p14="http://schemas.microsoft.com/office/powerpoint/2010/main" val="70548615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190760A6-CB78-CD95-CA89-AD9DD8B4C0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1169261"/>
            <a:ext cx="12192000" cy="8045191"/>
          </a:xfrm>
          <a:prstGeom prst="rect">
            <a:avLst/>
          </a:prstGeom>
        </p:spPr>
      </p:pic>
      <p:sp>
        <p:nvSpPr>
          <p:cNvPr id="5" name="TextBox 4">
            <a:extLst>
              <a:ext uri="{FF2B5EF4-FFF2-40B4-BE49-F238E27FC236}">
                <a16:creationId xmlns:a16="http://schemas.microsoft.com/office/drawing/2014/main" id="{54C5F47D-6BCF-23DC-17CB-F06F7D3FAF1A}"/>
              </a:ext>
            </a:extLst>
          </p:cNvPr>
          <p:cNvSpPr txBox="1"/>
          <p:nvPr/>
        </p:nvSpPr>
        <p:spPr>
          <a:xfrm>
            <a:off x="168275" y="931565"/>
            <a:ext cx="11855450" cy="4801314"/>
          </a:xfrm>
          <a:prstGeom prst="rect">
            <a:avLst/>
          </a:prstGeom>
          <a:noFill/>
        </p:spPr>
        <p:txBody>
          <a:bodyPr wrap="square" rtlCol="0">
            <a:spAutoFit/>
          </a:bodyPr>
          <a:lstStyle/>
          <a:p>
            <a:pPr>
              <a:buClr>
                <a:srgbClr val="FF6347"/>
              </a:buClr>
            </a:pPr>
            <a:r>
              <a:rPr lang="tr-TR" dirty="0">
                <a:solidFill>
                  <a:schemeClr val="bg1"/>
                </a:solidFill>
                <a:latin typeface="Consolas" panose="020B0609020204030204" pitchFamily="49" charset="0"/>
              </a:rPr>
              <a:t>  Pythagoras, çok büyük olasılıkla, Dünya'nın yuvarlak olduğunu söyleyen ilk kişiydi; ama bilimsel nedenlerle değil, estetik nedenlerle öyle düşündü. Bununla birlikte çok geçmeden bilimsel nedenler bulundu. Ay tutulmasında gölgenin küresel olması, </a:t>
            </a:r>
            <a:r>
              <a:rPr lang="tr-TR" dirty="0" err="1">
                <a:solidFill>
                  <a:schemeClr val="bg1"/>
                </a:solidFill>
                <a:latin typeface="Consolas" panose="020B0609020204030204" pitchFamily="49" charset="0"/>
              </a:rPr>
              <a:t>Pythagorasçılar</a:t>
            </a:r>
            <a:r>
              <a:rPr lang="en-US" dirty="0">
                <a:solidFill>
                  <a:schemeClr val="bg1"/>
                </a:solidFill>
                <a:latin typeface="Consolas" panose="020B0609020204030204" pitchFamily="49" charset="0"/>
              </a:rPr>
              <a:t>’</a:t>
            </a:r>
            <a:r>
              <a:rPr lang="tr-TR" dirty="0">
                <a:solidFill>
                  <a:schemeClr val="bg1"/>
                </a:solidFill>
                <a:latin typeface="Consolas" panose="020B0609020204030204" pitchFamily="49" charset="0"/>
              </a:rPr>
              <a:t>a Dünya'nın küresel oluşuna ilişkin kesin kanılar sundu. </a:t>
            </a:r>
            <a:r>
              <a:rPr lang="tr-TR" dirty="0" err="1">
                <a:solidFill>
                  <a:schemeClr val="bg1"/>
                </a:solidFill>
                <a:latin typeface="Consolas" panose="020B0609020204030204" pitchFamily="49" charset="0"/>
              </a:rPr>
              <a:t>Pythagorasçılar</a:t>
            </a:r>
            <a:r>
              <a:rPr lang="tr-TR" dirty="0">
                <a:solidFill>
                  <a:schemeClr val="bg1"/>
                </a:solidFill>
                <a:latin typeface="Consolas" panose="020B0609020204030204" pitchFamily="49" charset="0"/>
              </a:rPr>
              <a:t> daha da ileri gidip Dünya'yı gezegenlerden biri saydılar. Ay'ın Güneşten gelen ışınlar ile parladığını ve Ay'ın Dünya'ya hep aynı yüzünü gösterdiğini keşfettiler. Güneş, Dünya ve diğer gök cisimlerinin merkezi ateş etrafında döndüğünü düşündüler. Güneşin merkezi ateşten gelen ışınlarla parladığını ve Dünya'nın merkezi ateşe hep aynı yüzünü döndüğünü varsaydılar.</a:t>
            </a:r>
            <a:endParaRPr lang="en-US" dirty="0">
              <a:solidFill>
                <a:schemeClr val="bg1"/>
              </a:solidFill>
              <a:latin typeface="Consolas" panose="020B0609020204030204" pitchFamily="49" charset="0"/>
            </a:endParaRPr>
          </a:p>
          <a:p>
            <a:pPr>
              <a:buClr>
                <a:srgbClr val="FF6347"/>
              </a:buClr>
            </a:pPr>
            <a:endParaRPr lang="tr-TR" dirty="0">
              <a:solidFill>
                <a:schemeClr val="bg1"/>
              </a:solidFill>
              <a:latin typeface="Consolas" panose="020B0609020204030204" pitchFamily="49" charset="0"/>
            </a:endParaRPr>
          </a:p>
          <a:p>
            <a:pPr>
              <a:buClr>
                <a:srgbClr val="FF6347"/>
              </a:buClr>
            </a:pPr>
            <a:r>
              <a:rPr lang="tr-TR" dirty="0">
                <a:solidFill>
                  <a:schemeClr val="bg1"/>
                </a:solidFill>
                <a:latin typeface="Consolas" panose="020B0609020204030204" pitchFamily="49" charset="0"/>
              </a:rPr>
              <a:t>  Bir Ay tutulmasının bazen hem Güneş hem Ay ufuk çizgisinin üzerindeyken gerçekleşmesinin doğru bir şekilde gözlemlenmesi, </a:t>
            </a:r>
            <a:r>
              <a:rPr lang="tr-TR" dirty="0" err="1">
                <a:solidFill>
                  <a:schemeClr val="bg1"/>
                </a:solidFill>
                <a:latin typeface="Consolas" panose="020B0609020204030204" pitchFamily="49" charset="0"/>
              </a:rPr>
              <a:t>Pythagorasçılar’ı</a:t>
            </a:r>
            <a:r>
              <a:rPr lang="tr-TR" dirty="0">
                <a:solidFill>
                  <a:schemeClr val="bg1"/>
                </a:solidFill>
                <a:latin typeface="Consolas" panose="020B0609020204030204" pitchFamily="49" charset="0"/>
              </a:rPr>
              <a:t> düşündürüyordu. Işık kırılmasının varlığından bihaberlerdi, bu nedenle Dünya dışında başka bir cismin gölgesinin bu tutulmaya sebep olabileceğini düşündüler. Bu cisme "Karşı Dünya" dediler. Karşı Dünya, merkezi ateşe Dünya ile eşit uzaklıkta başka bir cisimdi.</a:t>
            </a:r>
          </a:p>
          <a:p>
            <a:pPr>
              <a:buClr>
                <a:srgbClr val="FF6347"/>
              </a:buClr>
            </a:pPr>
            <a:endParaRPr lang="tr-TR" dirty="0">
              <a:solidFill>
                <a:schemeClr val="bg1"/>
              </a:solidFill>
              <a:latin typeface="Consolas" panose="020B0609020204030204" pitchFamily="49" charset="0"/>
            </a:endParaRPr>
          </a:p>
          <a:p>
            <a:pPr>
              <a:buClr>
                <a:srgbClr val="FF6347"/>
              </a:buClr>
            </a:pPr>
            <a:r>
              <a:rPr lang="tr-TR" dirty="0">
                <a:solidFill>
                  <a:schemeClr val="bg1"/>
                </a:solidFill>
                <a:latin typeface="Consolas" panose="020B0609020204030204" pitchFamily="49" charset="0"/>
              </a:rPr>
              <a:t>  Platon'un devresinden hemen sonra </a:t>
            </a:r>
            <a:r>
              <a:rPr lang="tr-TR" dirty="0" err="1">
                <a:solidFill>
                  <a:schemeClr val="bg1"/>
                </a:solidFill>
                <a:latin typeface="Consolas" panose="020B0609020204030204" pitchFamily="49" charset="0"/>
              </a:rPr>
              <a:t>Pythagorasçılar</a:t>
            </a:r>
            <a:r>
              <a:rPr lang="tr-TR" dirty="0">
                <a:solidFill>
                  <a:schemeClr val="bg1"/>
                </a:solidFill>
                <a:latin typeface="Consolas" panose="020B0609020204030204" pitchFamily="49" charset="0"/>
              </a:rPr>
              <a:t>, merkezi ateş ve Karşı Dünya fikrinden vazgeçtiler. Eliptik eğrilik ve Güneş'in Dünya'dan büyük olması gerektiği keşfedilmişti.</a:t>
            </a:r>
          </a:p>
        </p:txBody>
      </p:sp>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en-US" sz="2400" dirty="0" err="1">
                <a:solidFill>
                  <a:srgbClr val="FF6347"/>
                </a:solidFill>
                <a:latin typeface="Consolas" panose="020B0609020204030204" pitchFamily="49" charset="0"/>
              </a:rPr>
              <a:t>Pythagorasçı</a:t>
            </a:r>
            <a:r>
              <a:rPr lang="en-US" sz="2400" dirty="0">
                <a:solidFill>
                  <a:srgbClr val="FF6347"/>
                </a:solidFill>
                <a:latin typeface="Consolas" panose="020B0609020204030204" pitchFamily="49" charset="0"/>
              </a:rPr>
              <a:t> </a:t>
            </a:r>
            <a:r>
              <a:rPr lang="en-US" sz="2400" dirty="0" err="1">
                <a:solidFill>
                  <a:srgbClr val="FF6347"/>
                </a:solidFill>
                <a:latin typeface="Consolas" panose="020B0609020204030204" pitchFamily="49" charset="0"/>
              </a:rPr>
              <a:t>Astronomi</a:t>
            </a:r>
            <a:endParaRPr lang="en-US" sz="2400" dirty="0">
              <a:solidFill>
                <a:srgbClr val="FF6347"/>
              </a:solidFill>
              <a:latin typeface="Consolas" panose="020B0609020204030204" pitchFamily="49" charset="0"/>
            </a:endParaRPr>
          </a:p>
        </p:txBody>
      </p:sp>
    </p:spTree>
    <p:extLst>
      <p:ext uri="{BB962C8B-B14F-4D97-AF65-F5344CB8AC3E}">
        <p14:creationId xmlns:p14="http://schemas.microsoft.com/office/powerpoint/2010/main" val="155905575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C5F47D-6BCF-23DC-17CB-F06F7D3FAF1A}"/>
              </a:ext>
            </a:extLst>
          </p:cNvPr>
          <p:cNvSpPr txBox="1"/>
          <p:nvPr/>
        </p:nvSpPr>
        <p:spPr>
          <a:xfrm>
            <a:off x="5254064" y="1859339"/>
            <a:ext cx="6429749" cy="3139321"/>
          </a:xfrm>
          <a:prstGeom prst="rect">
            <a:avLst/>
          </a:prstGeom>
          <a:noFill/>
        </p:spPr>
        <p:txBody>
          <a:bodyPr wrap="square" rtlCol="0">
            <a:spAutoFit/>
          </a:bodyPr>
          <a:lstStyle/>
          <a:p>
            <a:pPr>
              <a:buClr>
                <a:srgbClr val="FF6347"/>
              </a:buClr>
            </a:pPr>
            <a:r>
              <a:rPr lang="tr-TR" dirty="0">
                <a:solidFill>
                  <a:schemeClr val="bg1"/>
                </a:solidFill>
                <a:latin typeface="Consolas" panose="020B0609020204030204" pitchFamily="49" charset="0"/>
              </a:rPr>
              <a:t>  a'lar ve b'ler diyeceğimiz iki sayı sütunu oluşturun. Her evrede bir sonraki a, elde edilen a ve b eklenerek oluşturulur; bir sonraki b, önceki b'ye önceki a'nın iki katı eklenerek oluşturulur. Bu şekilde elde edilen ilk altı çift: (1, 1), (2, 3), (5, 7), (12, 17), (29, 41), (70, 99) olur. Her çiftte 2a² - b², 1 ya da -1 olur. Bu yüzden b/a, 2'nin yaklaşık kareköküdür.</a:t>
            </a:r>
            <a:endParaRPr lang="en-US" dirty="0">
              <a:solidFill>
                <a:schemeClr val="bg1"/>
              </a:solidFill>
              <a:latin typeface="Consolas" panose="020B0609020204030204" pitchFamily="49" charset="0"/>
            </a:endParaRPr>
          </a:p>
          <a:p>
            <a:pPr>
              <a:buClr>
                <a:srgbClr val="FF6347"/>
              </a:buClr>
            </a:pPr>
            <a:endParaRPr lang="en-US" dirty="0">
              <a:solidFill>
                <a:schemeClr val="bg1"/>
              </a:solidFill>
              <a:latin typeface="Consolas" panose="020B0609020204030204" pitchFamily="49" charset="0"/>
            </a:endParaRPr>
          </a:p>
          <a:p>
            <a:pPr>
              <a:buClr>
                <a:srgbClr val="FF6347"/>
              </a:buClr>
            </a:pPr>
            <a:r>
              <a:rPr lang="en-US" dirty="0">
                <a:solidFill>
                  <a:schemeClr val="bg1"/>
                </a:solidFill>
                <a:latin typeface="Consolas" panose="020B0609020204030204" pitchFamily="49" charset="0"/>
              </a:rPr>
              <a:t>  </a:t>
            </a:r>
            <a:r>
              <a:rPr lang="tr-TR" dirty="0">
                <a:solidFill>
                  <a:schemeClr val="bg1"/>
                </a:solidFill>
                <a:latin typeface="Consolas" panose="020B0609020204030204" pitchFamily="49" charset="0"/>
              </a:rPr>
              <a:t>Pythagoras, 5, 12, 13 özel üçgenini keşfetmiştir.</a:t>
            </a:r>
          </a:p>
        </p:txBody>
      </p:sp>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tr-TR" sz="2400" dirty="0" err="1">
                <a:solidFill>
                  <a:srgbClr val="FF6347"/>
                </a:solidFill>
                <a:latin typeface="Consolas" panose="020B0609020204030204" pitchFamily="49" charset="0"/>
              </a:rPr>
              <a:t>Pythagorasçılar’ın</a:t>
            </a:r>
            <a:r>
              <a:rPr lang="tr-TR" sz="2400" dirty="0">
                <a:solidFill>
                  <a:srgbClr val="FF6347"/>
                </a:solidFill>
                <a:latin typeface="Consolas" panose="020B0609020204030204" pitchFamily="49" charset="0"/>
              </a:rPr>
              <a:t> Matematiğe Katkıları</a:t>
            </a:r>
          </a:p>
        </p:txBody>
      </p:sp>
      <p:pic>
        <p:nvPicPr>
          <p:cNvPr id="8" name="Graphic 7">
            <a:extLst>
              <a:ext uri="{FF2B5EF4-FFF2-40B4-BE49-F238E27FC236}">
                <a16:creationId xmlns:a16="http://schemas.microsoft.com/office/drawing/2014/main" id="{F15CED02-7490-9DD3-0912-5AB5DC84BB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187" y="931565"/>
            <a:ext cx="4135671" cy="5363696"/>
          </a:xfrm>
          <a:prstGeom prst="rect">
            <a:avLst/>
          </a:prstGeom>
        </p:spPr>
      </p:pic>
    </p:spTree>
    <p:extLst>
      <p:ext uri="{BB962C8B-B14F-4D97-AF65-F5344CB8AC3E}">
        <p14:creationId xmlns:p14="http://schemas.microsoft.com/office/powerpoint/2010/main" val="235796633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8F22AC-D949-D703-EBB4-4B803C050F07}"/>
              </a:ext>
            </a:extLst>
          </p:cNvPr>
          <p:cNvSpPr txBox="1"/>
          <p:nvPr/>
        </p:nvSpPr>
        <p:spPr>
          <a:xfrm>
            <a:off x="168275" y="242050"/>
            <a:ext cx="11855450" cy="461665"/>
          </a:xfrm>
          <a:prstGeom prst="rect">
            <a:avLst/>
          </a:prstGeom>
          <a:noFill/>
        </p:spPr>
        <p:txBody>
          <a:bodyPr wrap="square" rtlCol="0">
            <a:spAutoFit/>
          </a:bodyPr>
          <a:lstStyle/>
          <a:p>
            <a:pPr algn="ctr"/>
            <a:r>
              <a:rPr lang="tr-TR" sz="2400" dirty="0">
                <a:solidFill>
                  <a:srgbClr val="FF6347"/>
                </a:solidFill>
                <a:latin typeface="Consolas" panose="020B0609020204030204" pitchFamily="49" charset="0"/>
              </a:rPr>
              <a:t>Pisagor'un Adalet Kupası</a:t>
            </a:r>
          </a:p>
        </p:txBody>
      </p:sp>
      <p:pic>
        <p:nvPicPr>
          <p:cNvPr id="32" name="Graphic 31">
            <a:extLst>
              <a:ext uri="{FF2B5EF4-FFF2-40B4-BE49-F238E27FC236}">
                <a16:creationId xmlns:a16="http://schemas.microsoft.com/office/drawing/2014/main" id="{4E68ACAC-A1D7-06C7-731B-4DE56F65F1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963" y="2028827"/>
            <a:ext cx="10506075" cy="3105150"/>
          </a:xfrm>
          <a:prstGeom prst="rect">
            <a:avLst/>
          </a:prstGeom>
        </p:spPr>
      </p:pic>
    </p:spTree>
    <p:extLst>
      <p:ext uri="{BB962C8B-B14F-4D97-AF65-F5344CB8AC3E}">
        <p14:creationId xmlns:p14="http://schemas.microsoft.com/office/powerpoint/2010/main" val="413274990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758</Words>
  <Application>Microsoft Office PowerPoint</Application>
  <PresentationFormat>Widescreen</PresentationFormat>
  <Paragraphs>52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Metehan Selvi</dc:creator>
  <cp:lastModifiedBy>Metehan Selvi</cp:lastModifiedBy>
  <cp:revision>16</cp:revision>
  <dcterms:created xsi:type="dcterms:W3CDTF">2023-01-01T10:43:57Z</dcterms:created>
  <dcterms:modified xsi:type="dcterms:W3CDTF">2023-01-01T13:01:18Z</dcterms:modified>
</cp:coreProperties>
</file>